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6858000" cx="9144000"/>
  <p:notesSz cx="6858000" cy="9144000"/>
  <p:embeddedFontLst>
    <p:embeddedFont>
      <p:font typeface="Candara"/>
      <p:regular r:id="rId27"/>
      <p:bold r:id="rId28"/>
      <p:italic r:id="rId29"/>
      <p:boldItalic r:id="rId30"/>
    </p:embeddedFont>
    <p:embeddedFont>
      <p:font typeface="PT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andara-bold.fntdata"/><Relationship Id="rId27" Type="http://schemas.openxmlformats.org/officeDocument/2006/relationships/font" Target="fonts/Candar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ndar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regular.fntdata"/><Relationship Id="rId30" Type="http://schemas.openxmlformats.org/officeDocument/2006/relationships/font" Target="fonts/Candara-boldItalic.fntdata"/><Relationship Id="rId11" Type="http://schemas.openxmlformats.org/officeDocument/2006/relationships/slide" Target="slides/slide6.xml"/><Relationship Id="rId33" Type="http://schemas.openxmlformats.org/officeDocument/2006/relationships/font" Target="fonts/PTSans-italic.fntdata"/><Relationship Id="rId10" Type="http://schemas.openxmlformats.org/officeDocument/2006/relationships/slide" Target="slides/slide5.xml"/><Relationship Id="rId32" Type="http://schemas.openxmlformats.org/officeDocument/2006/relationships/font" Target="fonts/PT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PT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200">
                <a:solidFill>
                  <a:schemeClr val="dk1"/>
                </a:solidFill>
                <a:latin typeface="Calibri"/>
                <a:ea typeface="Calibri"/>
                <a:cs typeface="Calibri"/>
                <a:sym typeface="Calibri"/>
              </a:rPr>
              <a:t>En el procedimiento de ejemplo, se definen dos variables utilizando el atributo %TYPE</a:t>
            </a:r>
            <a:r>
              <a:rPr b="1" lang="es-ES" sz="1200">
                <a:solidFill>
                  <a:schemeClr val="dk1"/>
                </a:solidFill>
                <a:latin typeface="Calibri"/>
                <a:ea typeface="Calibri"/>
                <a:cs typeface="Calibri"/>
                <a:sym typeface="Calibri"/>
              </a:rPr>
              <a:t>, </a:t>
            </a:r>
            <a:r>
              <a:rPr lang="es-ES" sz="1200">
                <a:solidFill>
                  <a:schemeClr val="dk1"/>
                </a:solidFill>
                <a:latin typeface="Calibri"/>
                <a:ea typeface="Calibri"/>
                <a:cs typeface="Calibri"/>
                <a:sym typeface="Calibri"/>
              </a:rPr>
              <a:t>como lo hacíamos en los bloques anónimos</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En la del Procedimiento se les asignan valores a estas variables </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a:t>
            </a:r>
            <a:r>
              <a:rPr b="1" lang="es-ES" sz="1200">
                <a:solidFill>
                  <a:schemeClr val="dk1"/>
                </a:solidFill>
                <a:latin typeface="Calibri"/>
                <a:ea typeface="Calibri"/>
                <a:cs typeface="Calibri"/>
                <a:sym typeface="Calibri"/>
              </a:rPr>
              <a:t>10).</a:t>
            </a:r>
            <a:r>
              <a:rPr lang="es-ES" sz="1200">
                <a:solidFill>
                  <a:schemeClr val="dk1"/>
                </a:solidFill>
                <a:latin typeface="Calibri"/>
                <a:ea typeface="Calibri"/>
                <a:cs typeface="Calibri"/>
                <a:sym typeface="Calibri"/>
              </a:rPr>
              <a:t> </a:t>
            </a:r>
            <a:r>
              <a:rPr b="1" lang="es-ES" sz="1200">
                <a:solidFill>
                  <a:schemeClr val="dk1"/>
                </a:solidFill>
                <a:latin typeface="Calibri"/>
                <a:ea typeface="Calibri"/>
                <a:cs typeface="Calibri"/>
                <a:sym typeface="Calibri"/>
              </a:rPr>
              <a:t>(*22) </a:t>
            </a:r>
            <a:r>
              <a:rPr lang="es-ES" sz="1200">
                <a:solidFill>
                  <a:schemeClr val="dk1"/>
                </a:solidFill>
                <a:latin typeface="Calibri"/>
                <a:ea typeface="Calibri"/>
                <a:cs typeface="Calibri"/>
                <a:sym typeface="Calibri"/>
              </a:rPr>
              <a:t>Para luego ser insertadas en la tabla dept </a:t>
            </a:r>
            <a:endParaRPr/>
          </a:p>
        </p:txBody>
      </p:sp>
      <p:sp>
        <p:nvSpPr>
          <p:cNvPr id="218" name="Google Shape;21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200">
                <a:solidFill>
                  <a:schemeClr val="dk1"/>
                </a:solidFill>
                <a:latin typeface="Calibri"/>
                <a:ea typeface="Calibri"/>
                <a:cs typeface="Calibri"/>
                <a:sym typeface="Calibri"/>
              </a:rPr>
              <a:t>En el procedimiento de ejemplo, se definen dos variables utilizando el atributo %TYPE</a:t>
            </a:r>
            <a:r>
              <a:rPr b="1" lang="es-ES" sz="1200">
                <a:solidFill>
                  <a:schemeClr val="dk1"/>
                </a:solidFill>
                <a:latin typeface="Calibri"/>
                <a:ea typeface="Calibri"/>
                <a:cs typeface="Calibri"/>
                <a:sym typeface="Calibri"/>
              </a:rPr>
              <a:t>, </a:t>
            </a:r>
            <a:r>
              <a:rPr lang="es-ES" sz="1200">
                <a:solidFill>
                  <a:schemeClr val="dk1"/>
                </a:solidFill>
                <a:latin typeface="Calibri"/>
                <a:ea typeface="Calibri"/>
                <a:cs typeface="Calibri"/>
                <a:sym typeface="Calibri"/>
              </a:rPr>
              <a:t>como lo hacíamos en los bloques anónimos </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En la del Procedimiento se les asignan valores a estas variables</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Para luego ser insertadas en la tabla dept </a:t>
            </a:r>
            <a:endParaRPr/>
          </a:p>
        </p:txBody>
      </p:sp>
      <p:sp>
        <p:nvSpPr>
          <p:cNvPr id="237" name="Google Shape;237;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200">
                <a:solidFill>
                  <a:schemeClr val="dk1"/>
                </a:solidFill>
                <a:latin typeface="Calibri"/>
                <a:ea typeface="Calibri"/>
                <a:cs typeface="Calibri"/>
                <a:sym typeface="Calibri"/>
              </a:rPr>
              <a:t>l Procedimiento, además de insertar los valores a la tabla, mostrará el número de filas insertadas.</a:t>
            </a:r>
            <a:r>
              <a:rPr lang="es-ES"/>
              <a:t> </a:t>
            </a:r>
            <a:endParaRPr/>
          </a:p>
        </p:txBody>
      </p:sp>
      <p:sp>
        <p:nvSpPr>
          <p:cNvPr id="244" name="Google Shape;24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Un Procedimiento almacenado</a:t>
            </a:r>
            <a:r>
              <a:rPr lang="es-ES" sz="1200">
                <a:solidFill>
                  <a:schemeClr val="dk1"/>
                </a:solidFill>
                <a:latin typeface="Calibri"/>
                <a:ea typeface="Calibri"/>
                <a:cs typeface="Calibri"/>
                <a:sym typeface="Calibri"/>
              </a:rPr>
              <a:t>: Es un subprograma PL / SQL identificado por nombre, que puede ser llamado con un conjunto de parámetros </a:t>
            </a:r>
            <a:endParaRPr/>
          </a:p>
        </p:txBody>
      </p:sp>
      <p:sp>
        <p:nvSpPr>
          <p:cNvPr id="167" name="Google Shape;1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El uso de procedimientos almacenados tiene una principal característica que promueve la reutilización de código, además de que permite dividir el código en partes funcionales individuales. En conclusión, bloque nombrado que realiza una acción, se almacena como un objeto en un esquema de la base de datos</a:t>
            </a:r>
            <a:r>
              <a:rPr lang="es-ES"/>
              <a:t> </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Arial"/>
              <a:buChar char="•"/>
            </a:pPr>
            <a:r>
              <a:rPr lang="es-ES" sz="1200">
                <a:solidFill>
                  <a:schemeClr val="dk1"/>
                </a:solidFill>
                <a:latin typeface="Calibri"/>
                <a:ea typeface="Calibri"/>
                <a:cs typeface="Calibri"/>
                <a:sym typeface="Calibri"/>
              </a:rPr>
              <a:t>Es un bloque PL/SQL con nombre.</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s-ES" sz="1200">
                <a:solidFill>
                  <a:schemeClr val="dk1"/>
                </a:solidFill>
                <a:latin typeface="Calibri"/>
                <a:ea typeface="Calibri"/>
                <a:cs typeface="Calibri"/>
                <a:sym typeface="Calibri"/>
              </a:rPr>
              <a:t>Es un tipo de subprograma PL/SQL que realiza una acción. Puede aceptar parámetros.</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s-ES" sz="1200">
                <a:solidFill>
                  <a:schemeClr val="dk1"/>
                </a:solidFill>
                <a:latin typeface="Calibri"/>
                <a:ea typeface="Calibri"/>
                <a:cs typeface="Calibri"/>
                <a:sym typeface="Calibri"/>
              </a:rPr>
              <a:t>Estructuralmente está compuesto por un Encabezado (obligatorio), una sección Declarativa (opcional), una sección Ejecutable (obligatorio) y una sección para manejo de Excepciones (opcional).</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s-ES" sz="1200">
                <a:solidFill>
                  <a:schemeClr val="dk1"/>
                </a:solidFill>
                <a:latin typeface="Calibri"/>
                <a:ea typeface="Calibri"/>
                <a:cs typeface="Calibri"/>
                <a:sym typeface="Calibri"/>
              </a:rPr>
              <a:t>Puede ser compilado y almacenado en la Base de datos como un objeto de un esquema.</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s-ES" sz="1200">
                <a:solidFill>
                  <a:schemeClr val="dk1"/>
                </a:solidFill>
                <a:latin typeface="Calibri"/>
                <a:ea typeface="Calibri"/>
                <a:cs typeface="Calibri"/>
                <a:sym typeface="Calibri"/>
              </a:rPr>
              <a:t>Promueve la reusabilidad y la capacidad de mantención.</a:t>
            </a:r>
            <a:endParaRPr sz="1200">
              <a:solidFill>
                <a:schemeClr val="dk1"/>
              </a:solidFill>
              <a:latin typeface="Calibri"/>
              <a:ea typeface="Calibri"/>
              <a:cs typeface="Calibri"/>
              <a:sym typeface="Calibri"/>
            </a:endParaRPr>
          </a:p>
          <a:p>
            <a:pPr indent="-171450" lvl="0" marL="171450" rtl="0" algn="l">
              <a:spcBef>
                <a:spcPts val="0"/>
              </a:spcBef>
              <a:spcAft>
                <a:spcPts val="0"/>
              </a:spcAft>
              <a:buClr>
                <a:schemeClr val="dk1"/>
              </a:buClr>
              <a:buSzPts val="1200"/>
              <a:buFont typeface="Arial"/>
              <a:buChar char="•"/>
            </a:pPr>
            <a:r>
              <a:rPr lang="es-ES" sz="1200">
                <a:solidFill>
                  <a:schemeClr val="dk1"/>
                </a:solidFill>
                <a:latin typeface="Calibri"/>
                <a:ea typeface="Calibri"/>
                <a:cs typeface="Calibri"/>
                <a:sym typeface="Calibri"/>
              </a:rPr>
              <a:t>Puede ser invocado, usando su nombre, desde una aplicación o desde otro bloque PL/SQL </a:t>
            </a:r>
            <a:endParaRPr/>
          </a:p>
        </p:txBody>
      </p:sp>
      <p:sp>
        <p:nvSpPr>
          <p:cNvPr id="181" name="Google Shape;18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200">
                <a:solidFill>
                  <a:schemeClr val="dk1"/>
                </a:solidFill>
                <a:latin typeface="Calibri"/>
                <a:ea typeface="Calibri"/>
                <a:cs typeface="Calibri"/>
                <a:sym typeface="Calibri"/>
              </a:rPr>
              <a:t>Creación de un Procedimiento Almacenado</a:t>
            </a:r>
            <a:endParaRPr sz="1100">
              <a:solidFill>
                <a:schemeClr val="dk1"/>
              </a:solidFill>
              <a:latin typeface="Calibri"/>
              <a:ea typeface="Calibri"/>
              <a:cs typeface="Calibri"/>
              <a:sym typeface="Calibri"/>
            </a:endParaRPr>
          </a:p>
          <a:p>
            <a:pPr indent="-228600" lvl="0" marL="228600" rtl="0" algn="l">
              <a:spcBef>
                <a:spcPts val="0"/>
              </a:spcBef>
              <a:spcAft>
                <a:spcPts val="0"/>
              </a:spcAft>
              <a:buClr>
                <a:schemeClr val="dk1"/>
              </a:buClr>
              <a:buSzPts val="1200"/>
              <a:buFont typeface="Calibri"/>
              <a:buAutoNum type="arabicPeriod"/>
            </a:pPr>
            <a:r>
              <a:rPr lang="es-ES" sz="1200"/>
              <a:t>Crear el Procedimiento.</a:t>
            </a:r>
            <a:endParaRPr/>
          </a:p>
          <a:p>
            <a:pPr indent="-228600" lvl="0" marL="228600" rtl="0" algn="l">
              <a:spcBef>
                <a:spcPts val="0"/>
              </a:spcBef>
              <a:spcAft>
                <a:spcPts val="0"/>
              </a:spcAft>
              <a:buClr>
                <a:schemeClr val="dk1"/>
              </a:buClr>
              <a:buSzPts val="1200"/>
              <a:buFont typeface="Calibri"/>
              <a:buAutoNum type="arabicPeriod"/>
            </a:pPr>
            <a:r>
              <a:rPr lang="es-ES" sz="1200"/>
              <a:t>Compilar el procedimiento. Al compilar el procedimiento se crea en la base de datos. La sentencia CREATE PROCEDURE crea y almacena el código fuente y el código compilado en la base de datos. </a:t>
            </a:r>
            <a:endParaRPr/>
          </a:p>
          <a:p>
            <a:pPr indent="-228600" lvl="0" marL="228600" rtl="0" algn="l">
              <a:spcBef>
                <a:spcPts val="0"/>
              </a:spcBef>
              <a:spcAft>
                <a:spcPts val="0"/>
              </a:spcAft>
              <a:buClr>
                <a:schemeClr val="dk1"/>
              </a:buClr>
              <a:buSzPts val="1200"/>
              <a:buFont typeface="Calibri"/>
              <a:buAutoNum type="arabicPeriod"/>
            </a:pPr>
            <a:r>
              <a:rPr lang="es-ES" sz="1200"/>
              <a:t>Si hay advertencia o errores de compilación el procedimiento no se puede invocar, ya que el código compilado no es almacenado. Se pueden ver los errores (y luego corregir):  </a:t>
            </a:r>
            <a:endParaRPr/>
          </a:p>
          <a:p>
            <a:pPr indent="-228600" lvl="1" marL="685800" rtl="0" algn="l">
              <a:spcBef>
                <a:spcPts val="0"/>
              </a:spcBef>
              <a:spcAft>
                <a:spcPts val="0"/>
              </a:spcAft>
              <a:buClr>
                <a:schemeClr val="dk1"/>
              </a:buClr>
              <a:buSzPts val="1200"/>
              <a:buFont typeface="Calibri"/>
              <a:buAutoNum type="arabicPeriod"/>
            </a:pPr>
            <a:r>
              <a:rPr lang="es-ES" sz="1200"/>
              <a:t>A través de la interfaz de SQL Developer (pestaña Log).</a:t>
            </a:r>
            <a:endParaRPr/>
          </a:p>
          <a:p>
            <a:pPr indent="-228600" lvl="1" marL="685800" rtl="0" algn="l">
              <a:spcBef>
                <a:spcPts val="0"/>
              </a:spcBef>
              <a:spcAft>
                <a:spcPts val="0"/>
              </a:spcAft>
              <a:buClr>
                <a:schemeClr val="dk1"/>
              </a:buClr>
              <a:buSzPts val="1200"/>
              <a:buFont typeface="Calibri"/>
              <a:buAutoNum type="arabicPeriod"/>
            </a:pPr>
            <a:r>
              <a:rPr lang="es-ES" sz="1200"/>
              <a:t>Usando el comando SHOW ERRORS en SQL*Plus.</a:t>
            </a:r>
            <a:endParaRPr/>
          </a:p>
          <a:p>
            <a:pPr indent="-228600" lvl="1" marL="685800" rtl="0" algn="l">
              <a:spcBef>
                <a:spcPts val="0"/>
              </a:spcBef>
              <a:spcAft>
                <a:spcPts val="0"/>
              </a:spcAft>
              <a:buClr>
                <a:schemeClr val="dk1"/>
              </a:buClr>
              <a:buSzPts val="1200"/>
              <a:buFont typeface="Calibri"/>
              <a:buAutoNum type="arabicPeriod"/>
            </a:pPr>
            <a:r>
              <a:rPr lang="es-ES" sz="1200"/>
              <a:t>Viendo información en las Vistas USER/ALL/DBA_ERRORS.</a:t>
            </a:r>
            <a:endParaRPr/>
          </a:p>
          <a:p>
            <a:pPr indent="-228600" lvl="0" marL="228600" rtl="0" algn="l">
              <a:spcBef>
                <a:spcPts val="0"/>
              </a:spcBef>
              <a:spcAft>
                <a:spcPts val="0"/>
              </a:spcAft>
              <a:buClr>
                <a:schemeClr val="dk1"/>
              </a:buClr>
              <a:buSzPts val="1200"/>
              <a:buFont typeface="Calibri"/>
              <a:buAutoNum type="arabicPeriod"/>
            </a:pPr>
            <a:r>
              <a:rPr lang="es-ES" sz="1200">
                <a:solidFill>
                  <a:schemeClr val="dk1"/>
                </a:solidFill>
                <a:latin typeface="Calibri"/>
                <a:ea typeface="Calibri"/>
                <a:cs typeface="Calibri"/>
                <a:sym typeface="Calibri"/>
              </a:rPr>
              <a:t>Si la compilación es exitosa se puede ejecutar el procedimiento para llevar a cabo la acción deseada </a:t>
            </a:r>
            <a:endParaRPr/>
          </a:p>
        </p:txBody>
      </p:sp>
      <p:sp>
        <p:nvSpPr>
          <p:cNvPr id="189" name="Google Shape;18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200">
                <a:solidFill>
                  <a:schemeClr val="dk1"/>
                </a:solidFill>
                <a:latin typeface="Calibri"/>
                <a:ea typeface="Calibri"/>
                <a:cs typeface="Calibri"/>
                <a:sym typeface="Calibri"/>
              </a:rPr>
              <a:t>Ahora entenderemos como se desglosa la sintaxis que se ocupa para poder crear un procedimiento almacenado.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La sentencia CREATE PROCEDURE permite crear un nuevo Procedimiento en la Base de Datos. Se puede declarar una lista de parámetros y se debe definir las acciones a ser realizadas (lógica del negocio) a través de un bloque PL/SQL estándar.</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El bloque PL/SQL en el Procedimiento comienza con BEGIN, opcionalmente precedida por la declaración de variables locales, y termina con END o END seguido del nombre del Procedimiento.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ES" sz="1200">
                <a:solidFill>
                  <a:schemeClr val="dk1"/>
                </a:solidFill>
                <a:latin typeface="Calibri"/>
                <a:ea typeface="Calibri"/>
                <a:cs typeface="Calibri"/>
                <a:sym typeface="Calibri"/>
              </a:rPr>
              <a:t>La opción REPLACE indica si el procedimiento existe, se elimina y se reemplaza con la nueva versión creada por la sentencia. </a:t>
            </a:r>
            <a:endParaRPr/>
          </a:p>
        </p:txBody>
      </p:sp>
      <p:sp>
        <p:nvSpPr>
          <p:cNvPr id="197" name="Google Shape;19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1200">
                <a:solidFill>
                  <a:schemeClr val="dk1"/>
                </a:solidFill>
                <a:latin typeface="Calibri"/>
                <a:ea typeface="Calibri"/>
                <a:cs typeface="Calibri"/>
                <a:sym typeface="Calibri"/>
              </a:rPr>
              <a:t>Lo primero que haremos será crear una copia (clonar) la tabla DEPARTMENTS y le pondremos el nombre “dept”. Esto es para que podamos hacer el ejemplo y evitar algún error, al momento de trabajar con los datos de la tabla</a:t>
            </a:r>
            <a:r>
              <a:rPr b="1" lang="es-ES" sz="1200">
                <a:solidFill>
                  <a:schemeClr val="dk1"/>
                </a:solidFill>
                <a:latin typeface="Calibri"/>
                <a:ea typeface="Calibri"/>
                <a:cs typeface="Calibri"/>
                <a:sym typeface="Calibri"/>
              </a:rPr>
              <a:t>.</a:t>
            </a:r>
            <a:r>
              <a:rPr lang="es-ES" sz="1200">
                <a:solidFill>
                  <a:schemeClr val="dk1"/>
                </a:solidFill>
                <a:latin typeface="Calibri"/>
                <a:ea typeface="Calibri"/>
                <a:cs typeface="Calibri"/>
                <a:sym typeface="Calibri"/>
              </a:rPr>
              <a:t> </a:t>
            </a:r>
            <a:endParaRPr/>
          </a:p>
        </p:txBody>
      </p:sp>
      <p:sp>
        <p:nvSpPr>
          <p:cNvPr id="210" name="Google Shape;21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8000">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ES"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58" name="Google Shape;158;p25"/>
          <p:cNvSpPr txBox="1"/>
          <p:nvPr/>
        </p:nvSpPr>
        <p:spPr>
          <a:xfrm>
            <a:off x="849133" y="3630648"/>
            <a:ext cx="3189249"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3200" u="none" cap="none" strike="noStrike">
                <a:solidFill>
                  <a:srgbClr val="0F243E"/>
                </a:solidFill>
                <a:latin typeface="Calibri"/>
                <a:ea typeface="Calibri"/>
                <a:cs typeface="Calibri"/>
                <a:sym typeface="Calibri"/>
              </a:rPr>
              <a:t>Creando procedimientos almacenados </a:t>
            </a:r>
            <a:endParaRPr b="1" i="0" sz="3200" u="none" cap="none" strike="noStrike">
              <a:solidFill>
                <a:srgbClr val="0F243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4"/>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pic>
        <p:nvPicPr>
          <p:cNvPr id="221" name="Google Shape;221;p34"/>
          <p:cNvPicPr preferRelativeResize="0"/>
          <p:nvPr/>
        </p:nvPicPr>
        <p:blipFill rotWithShape="1">
          <a:blip r:embed="rId3">
            <a:alphaModFix/>
          </a:blip>
          <a:srcRect b="0" l="0" r="0" t="0"/>
          <a:stretch/>
        </p:blipFill>
        <p:spPr>
          <a:xfrm>
            <a:off x="1204332" y="1962615"/>
            <a:ext cx="7181386" cy="289931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pic>
        <p:nvPicPr>
          <p:cNvPr id="227" name="Google Shape;227;p35"/>
          <p:cNvPicPr preferRelativeResize="0"/>
          <p:nvPr/>
        </p:nvPicPr>
        <p:blipFill rotWithShape="1">
          <a:blip r:embed="rId3">
            <a:alphaModFix/>
          </a:blip>
          <a:srcRect b="0" l="0" r="0" t="0"/>
          <a:stretch/>
        </p:blipFill>
        <p:spPr>
          <a:xfrm>
            <a:off x="1003610" y="1650380"/>
            <a:ext cx="6824546" cy="38583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pic>
        <p:nvPicPr>
          <p:cNvPr id="233" name="Google Shape;233;p36"/>
          <p:cNvPicPr preferRelativeResize="0"/>
          <p:nvPr/>
        </p:nvPicPr>
        <p:blipFill rotWithShape="1">
          <a:blip r:embed="rId3">
            <a:alphaModFix/>
          </a:blip>
          <a:srcRect b="0" l="0" r="0" t="0"/>
          <a:stretch/>
        </p:blipFill>
        <p:spPr>
          <a:xfrm>
            <a:off x="1070518" y="1638354"/>
            <a:ext cx="6846848" cy="39372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pic>
        <p:nvPicPr>
          <p:cNvPr id="240" name="Google Shape;240;p37"/>
          <p:cNvPicPr preferRelativeResize="0"/>
          <p:nvPr/>
        </p:nvPicPr>
        <p:blipFill rotWithShape="1">
          <a:blip r:embed="rId3">
            <a:alphaModFix/>
          </a:blip>
          <a:srcRect b="0" l="0" r="0" t="0"/>
          <a:stretch/>
        </p:blipFill>
        <p:spPr>
          <a:xfrm>
            <a:off x="1271239" y="1828800"/>
            <a:ext cx="7716644" cy="385832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pic>
        <p:nvPicPr>
          <p:cNvPr id="247" name="Google Shape;247;p38"/>
          <p:cNvPicPr preferRelativeResize="0"/>
          <p:nvPr/>
        </p:nvPicPr>
        <p:blipFill rotWithShape="1">
          <a:blip r:embed="rId3">
            <a:alphaModFix/>
          </a:blip>
          <a:srcRect b="0" l="0" r="0" t="0"/>
          <a:stretch/>
        </p:blipFill>
        <p:spPr>
          <a:xfrm>
            <a:off x="1293541" y="1940312"/>
            <a:ext cx="7270596" cy="39475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sp>
        <p:nvSpPr>
          <p:cNvPr id="254" name="Google Shape;254;p39"/>
          <p:cNvSpPr/>
          <p:nvPr/>
        </p:nvSpPr>
        <p:spPr>
          <a:xfrm>
            <a:off x="1025912" y="2407672"/>
            <a:ext cx="7560527" cy="2238049"/>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None/>
            </a:pPr>
            <a:r>
              <a:rPr lang="es-ES" sz="2400">
                <a:solidFill>
                  <a:srgbClr val="0F243E"/>
                </a:solidFill>
                <a:latin typeface="Calibri"/>
                <a:ea typeface="Calibri"/>
                <a:cs typeface="Calibri"/>
                <a:sym typeface="Calibri"/>
              </a:rPr>
              <a:t>Cuando compilas un procedimiento almacenado, éste verificará si todo está bien (en base al código), para luego en caso que no esté bien muestre un error de compilación, y si el código está bien lo compilará sin dar errores.</a:t>
            </a:r>
            <a:endParaRPr sz="2400">
              <a:solidFill>
                <a:srgbClr val="0F243E"/>
              </a:solidFill>
              <a:latin typeface="Calibri"/>
              <a:ea typeface="Calibri"/>
              <a:cs typeface="Calibri"/>
              <a:sym typeface="Calibri"/>
            </a:endParaRPr>
          </a:p>
          <a:p>
            <a:pPr indent="0" lvl="0" marL="0" marR="0" rtl="0" algn="just">
              <a:lnSpc>
                <a:spcPct val="115000"/>
              </a:lnSpc>
              <a:spcBef>
                <a:spcPts val="1000"/>
              </a:spcBef>
              <a:spcAft>
                <a:spcPts val="0"/>
              </a:spcAft>
              <a:buNone/>
            </a:pPr>
            <a:r>
              <a:rPr lang="es-ES" sz="1800">
                <a:solidFill>
                  <a:srgbClr val="000000"/>
                </a:solidFill>
                <a:latin typeface="Calibri"/>
                <a:ea typeface="Calibri"/>
                <a:cs typeface="Calibri"/>
                <a:sym typeface="Calibri"/>
              </a:rPr>
              <a:t> </a:t>
            </a:r>
            <a:endParaRPr sz="1600">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pic>
        <p:nvPicPr>
          <p:cNvPr id="261" name="Google Shape;261;p40"/>
          <p:cNvPicPr preferRelativeResize="0"/>
          <p:nvPr/>
        </p:nvPicPr>
        <p:blipFill rotWithShape="1">
          <a:blip r:embed="rId3">
            <a:alphaModFix/>
          </a:blip>
          <a:srcRect b="32304" l="0" r="0" t="0"/>
          <a:stretch/>
        </p:blipFill>
        <p:spPr>
          <a:xfrm>
            <a:off x="1754953" y="1946285"/>
            <a:ext cx="5731727" cy="1811267"/>
          </a:xfrm>
          <a:prstGeom prst="rect">
            <a:avLst/>
          </a:prstGeom>
          <a:noFill/>
          <a:ln>
            <a:noFill/>
          </a:ln>
        </p:spPr>
      </p:pic>
      <p:sp>
        <p:nvSpPr>
          <p:cNvPr id="262" name="Google Shape;262;p40"/>
          <p:cNvSpPr/>
          <p:nvPr/>
        </p:nvSpPr>
        <p:spPr>
          <a:xfrm>
            <a:off x="1283828" y="1323197"/>
            <a:ext cx="620285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800">
                <a:solidFill>
                  <a:srgbClr val="17365D"/>
                </a:solidFill>
                <a:latin typeface="Calibri"/>
                <a:ea typeface="Calibri"/>
                <a:cs typeface="Calibri"/>
                <a:sym typeface="Calibri"/>
              </a:rPr>
              <a:t>Ejecutar Un Procedimiento Almacenado</a:t>
            </a:r>
            <a:r>
              <a:rPr lang="es-ES" sz="2800">
                <a:solidFill>
                  <a:srgbClr val="17365D"/>
                </a:solidFill>
                <a:latin typeface="Calibri"/>
                <a:ea typeface="Calibri"/>
                <a:cs typeface="Calibri"/>
                <a:sym typeface="Calibri"/>
              </a:rPr>
              <a:t> </a:t>
            </a:r>
            <a:endParaRPr/>
          </a:p>
        </p:txBody>
      </p:sp>
      <p:sp>
        <p:nvSpPr>
          <p:cNvPr id="263" name="Google Shape;263;p40"/>
          <p:cNvSpPr/>
          <p:nvPr/>
        </p:nvSpPr>
        <p:spPr>
          <a:xfrm>
            <a:off x="476775" y="3757538"/>
            <a:ext cx="8288100" cy="23082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400">
                <a:solidFill>
                  <a:srgbClr val="17365D"/>
                </a:solidFill>
                <a:latin typeface="Calibri"/>
                <a:ea typeface="Calibri"/>
                <a:cs typeface="Calibri"/>
                <a:sym typeface="Calibri"/>
              </a:rPr>
              <a:t>Para saber si todo funciona correctamente se debe ejecutar el procedimiento. Pero ojo, vale recordar que la compilación la hace en base a que todo el código funcione según lo interpretado por el compilador, que no existan errores de sintaxis de programación, pero si quieres saber si hiciste bien la programación, debes ejecutar el procedimiento y revisar </a:t>
            </a:r>
            <a:endParaRPr sz="2400">
              <a:solidFill>
                <a:srgbClr val="17365D"/>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sp>
        <p:nvSpPr>
          <p:cNvPr id="270" name="Google Shape;270;p41"/>
          <p:cNvSpPr/>
          <p:nvPr/>
        </p:nvSpPr>
        <p:spPr>
          <a:xfrm>
            <a:off x="624468" y="1569733"/>
            <a:ext cx="8140500" cy="831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400">
                <a:solidFill>
                  <a:srgbClr val="0F243E"/>
                </a:solidFill>
                <a:latin typeface="Calibri"/>
                <a:ea typeface="Calibri"/>
                <a:cs typeface="Calibri"/>
                <a:sym typeface="Calibri"/>
              </a:rPr>
              <a:t>Existen tres formas o alternativas comunes se ejecutar un procedimiento almacenado </a:t>
            </a:r>
            <a:endParaRPr sz="2400">
              <a:solidFill>
                <a:srgbClr val="0F243E"/>
              </a:solidFill>
              <a:latin typeface="Calibri"/>
              <a:ea typeface="Calibri"/>
              <a:cs typeface="Calibri"/>
              <a:sym typeface="Calibri"/>
            </a:endParaRPr>
          </a:p>
        </p:txBody>
      </p:sp>
      <p:pic>
        <p:nvPicPr>
          <p:cNvPr id="271" name="Google Shape;271;p41"/>
          <p:cNvPicPr preferRelativeResize="0"/>
          <p:nvPr/>
        </p:nvPicPr>
        <p:blipFill rotWithShape="1">
          <a:blip r:embed="rId3">
            <a:alphaModFix/>
          </a:blip>
          <a:srcRect b="0" l="0" r="0" t="0"/>
          <a:stretch/>
        </p:blipFill>
        <p:spPr>
          <a:xfrm>
            <a:off x="1840005" y="2930606"/>
            <a:ext cx="5709424" cy="25383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2"/>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sp>
        <p:nvSpPr>
          <p:cNvPr id="278" name="Google Shape;278;p42"/>
          <p:cNvSpPr/>
          <p:nvPr/>
        </p:nvSpPr>
        <p:spPr>
          <a:xfrm>
            <a:off x="892097" y="1941422"/>
            <a:ext cx="8251903"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rgbClr val="0F243E"/>
                </a:solidFill>
                <a:latin typeface="Calibri"/>
                <a:ea typeface="Calibri"/>
                <a:cs typeface="Calibri"/>
                <a:sym typeface="Calibri"/>
              </a:rPr>
              <a:t>El primero se ejecuta con un simple “EXEC” y el nombre del procedimiento almacenado creado</a:t>
            </a:r>
            <a:r>
              <a:rPr b="1" lang="es-ES" sz="2400">
                <a:solidFill>
                  <a:srgbClr val="0F243E"/>
                </a:solidFill>
                <a:latin typeface="Calibri"/>
                <a:ea typeface="Calibri"/>
                <a:cs typeface="Calibri"/>
                <a:sym typeface="Calibri"/>
              </a:rPr>
              <a:t>.</a:t>
            </a:r>
            <a:r>
              <a:rPr lang="es-ES" sz="2400">
                <a:solidFill>
                  <a:srgbClr val="0F243E"/>
                </a:solidFill>
                <a:latin typeface="Calibri"/>
                <a:ea typeface="Calibri"/>
                <a:cs typeface="Calibri"/>
                <a:sym typeface="Calibri"/>
              </a:rPr>
              <a:t> </a:t>
            </a:r>
            <a:endParaRPr/>
          </a:p>
        </p:txBody>
      </p:sp>
      <p:pic>
        <p:nvPicPr>
          <p:cNvPr id="279" name="Google Shape;279;p42"/>
          <p:cNvPicPr preferRelativeResize="0"/>
          <p:nvPr/>
        </p:nvPicPr>
        <p:blipFill rotWithShape="1">
          <a:blip r:embed="rId3">
            <a:alphaModFix/>
          </a:blip>
          <a:srcRect b="0" l="0" r="0" t="0"/>
          <a:stretch/>
        </p:blipFill>
        <p:spPr>
          <a:xfrm>
            <a:off x="1561172" y="3355805"/>
            <a:ext cx="6066262" cy="11269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3"/>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sp>
        <p:nvSpPr>
          <p:cNvPr id="286" name="Google Shape;286;p43"/>
          <p:cNvSpPr/>
          <p:nvPr/>
        </p:nvSpPr>
        <p:spPr>
          <a:xfrm>
            <a:off x="434905" y="1550955"/>
            <a:ext cx="8274300" cy="831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400">
                <a:solidFill>
                  <a:srgbClr val="0F243E"/>
                </a:solidFill>
                <a:latin typeface="Calibri"/>
                <a:ea typeface="Calibri"/>
                <a:cs typeface="Calibri"/>
                <a:sym typeface="Calibri"/>
              </a:rPr>
              <a:t>El segundo se ejecuta con “EXECUTE” y el nombre del procedimiento almacenado creado. </a:t>
            </a:r>
            <a:endParaRPr/>
          </a:p>
        </p:txBody>
      </p:sp>
      <p:pic>
        <p:nvPicPr>
          <p:cNvPr id="287" name="Google Shape;287;p43"/>
          <p:cNvPicPr preferRelativeResize="0"/>
          <p:nvPr/>
        </p:nvPicPr>
        <p:blipFill rotWithShape="1">
          <a:blip r:embed="rId3">
            <a:alphaModFix/>
          </a:blip>
          <a:srcRect b="0" l="0" r="0" t="0"/>
          <a:stretch/>
        </p:blipFill>
        <p:spPr>
          <a:xfrm>
            <a:off x="1382752" y="2641050"/>
            <a:ext cx="6021658" cy="12841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959004" y="2631688"/>
            <a:ext cx="3189249" cy="156966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3200" u="none" cap="none" strike="noStrike">
                <a:solidFill>
                  <a:schemeClr val="lt1"/>
                </a:solidFill>
                <a:latin typeface="Calibri"/>
                <a:ea typeface="Calibri"/>
                <a:cs typeface="Calibri"/>
                <a:sym typeface="Calibri"/>
              </a:rPr>
              <a:t>Creando procedimientos almacenados </a:t>
            </a:r>
            <a:endParaRPr b="1" i="0" sz="32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4"/>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sp>
        <p:nvSpPr>
          <p:cNvPr id="294" name="Google Shape;294;p44"/>
          <p:cNvSpPr/>
          <p:nvPr/>
        </p:nvSpPr>
        <p:spPr>
          <a:xfrm>
            <a:off x="557569" y="1506375"/>
            <a:ext cx="8028900" cy="1200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400">
                <a:solidFill>
                  <a:srgbClr val="0F243E"/>
                </a:solidFill>
                <a:latin typeface="Calibri"/>
                <a:ea typeface="Calibri"/>
                <a:cs typeface="Calibri"/>
                <a:sym typeface="Calibri"/>
              </a:rPr>
              <a:t>El tercero se crea un bloque anónimo (es el que más se utiliza para ejecutar un procedimiento) y se llama al procedimiento almacenado creado y se ejecuta el bloque anónimo entero.</a:t>
            </a:r>
            <a:endParaRPr sz="2400">
              <a:solidFill>
                <a:srgbClr val="0F243E"/>
              </a:solidFill>
              <a:latin typeface="Calibri"/>
              <a:ea typeface="Calibri"/>
              <a:cs typeface="Calibri"/>
              <a:sym typeface="Calibri"/>
            </a:endParaRPr>
          </a:p>
        </p:txBody>
      </p:sp>
      <p:pic>
        <p:nvPicPr>
          <p:cNvPr id="295" name="Google Shape;295;p44"/>
          <p:cNvPicPr preferRelativeResize="0"/>
          <p:nvPr/>
        </p:nvPicPr>
        <p:blipFill rotWithShape="1">
          <a:blip r:embed="rId3">
            <a:alphaModFix/>
          </a:blip>
          <a:srcRect b="0" l="0" r="0" t="0"/>
          <a:stretch/>
        </p:blipFill>
        <p:spPr>
          <a:xfrm>
            <a:off x="1917025" y="3546300"/>
            <a:ext cx="5309999" cy="157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5"/>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pic>
        <p:nvPicPr>
          <p:cNvPr id="302" name="Google Shape;302;p45"/>
          <p:cNvPicPr preferRelativeResize="0"/>
          <p:nvPr/>
        </p:nvPicPr>
        <p:blipFill rotWithShape="1">
          <a:blip r:embed="rId3">
            <a:alphaModFix/>
          </a:blip>
          <a:srcRect b="0" l="0" r="0" t="0"/>
          <a:stretch/>
        </p:blipFill>
        <p:spPr>
          <a:xfrm>
            <a:off x="862100" y="2958425"/>
            <a:ext cx="7419775" cy="139858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2000" u="none" cap="none" strike="noStrike">
                <a:solidFill>
                  <a:schemeClr val="lt1"/>
                </a:solidFill>
                <a:latin typeface="Calibri"/>
                <a:ea typeface="Calibri"/>
                <a:cs typeface="Calibri"/>
                <a:sym typeface="Calibri"/>
              </a:rPr>
              <a:t>Creando procedimientos almacenados </a:t>
            </a:r>
            <a:endParaRPr b="1" i="0" sz="2000" u="none" cap="none" strike="noStrike">
              <a:solidFill>
                <a:schemeClr val="lt1"/>
              </a:solidFill>
              <a:latin typeface="Calibri"/>
              <a:ea typeface="Calibri"/>
              <a:cs typeface="Calibri"/>
              <a:sym typeface="Calibri"/>
            </a:endParaRPr>
          </a:p>
        </p:txBody>
      </p:sp>
      <p:pic>
        <p:nvPicPr>
          <p:cNvPr id="170" name="Google Shape;170;p27"/>
          <p:cNvPicPr preferRelativeResize="0"/>
          <p:nvPr/>
        </p:nvPicPr>
        <p:blipFill rotWithShape="1">
          <a:blip r:embed="rId3">
            <a:alphaModFix/>
          </a:blip>
          <a:srcRect b="0" l="0" r="0" t="0"/>
          <a:stretch/>
        </p:blipFill>
        <p:spPr>
          <a:xfrm>
            <a:off x="1799962" y="2172505"/>
            <a:ext cx="5180702" cy="27340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2000" u="none" cap="none" strike="noStrike">
                <a:solidFill>
                  <a:schemeClr val="lt1"/>
                </a:solidFill>
                <a:latin typeface="Calibri"/>
                <a:ea typeface="Calibri"/>
                <a:cs typeface="Calibri"/>
                <a:sym typeface="Calibri"/>
              </a:rPr>
              <a:t>Creando procedimientos almacenados </a:t>
            </a:r>
            <a:endParaRPr b="1" i="0" sz="2000" u="none" cap="none" strike="noStrike">
              <a:solidFill>
                <a:schemeClr val="lt1"/>
              </a:solidFill>
              <a:latin typeface="Calibri"/>
              <a:ea typeface="Calibri"/>
              <a:cs typeface="Calibri"/>
              <a:sym typeface="Calibri"/>
            </a:endParaRPr>
          </a:p>
        </p:txBody>
      </p:sp>
      <p:pic>
        <p:nvPicPr>
          <p:cNvPr id="177" name="Google Shape;177;p28"/>
          <p:cNvPicPr preferRelativeResize="0"/>
          <p:nvPr/>
        </p:nvPicPr>
        <p:blipFill rotWithShape="1">
          <a:blip r:embed="rId3">
            <a:alphaModFix/>
          </a:blip>
          <a:srcRect b="14961" l="0" r="0" t="9584"/>
          <a:stretch/>
        </p:blipFill>
        <p:spPr>
          <a:xfrm>
            <a:off x="1864647" y="1739592"/>
            <a:ext cx="5584368" cy="35906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2000" u="none" cap="none" strike="noStrike">
                <a:solidFill>
                  <a:schemeClr val="lt1"/>
                </a:solidFill>
                <a:latin typeface="Calibri"/>
                <a:ea typeface="Calibri"/>
                <a:cs typeface="Calibri"/>
                <a:sym typeface="Calibri"/>
              </a:rPr>
              <a:t>Creando procedimientos almacenados </a:t>
            </a:r>
            <a:endParaRPr b="1" i="0" sz="2000" u="none" cap="none" strike="noStrike">
              <a:solidFill>
                <a:schemeClr val="lt1"/>
              </a:solidFill>
              <a:latin typeface="Calibri"/>
              <a:ea typeface="Calibri"/>
              <a:cs typeface="Calibri"/>
              <a:sym typeface="Calibri"/>
            </a:endParaRPr>
          </a:p>
        </p:txBody>
      </p:sp>
      <p:sp>
        <p:nvSpPr>
          <p:cNvPr id="184" name="Google Shape;184;p29"/>
          <p:cNvSpPr/>
          <p:nvPr/>
        </p:nvSpPr>
        <p:spPr>
          <a:xfrm>
            <a:off x="486392" y="1230921"/>
            <a:ext cx="308199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2800" u="none" cap="none" strike="noStrike">
                <a:solidFill>
                  <a:srgbClr val="0F243E"/>
                </a:solidFill>
                <a:latin typeface="Calibri"/>
                <a:ea typeface="Calibri"/>
                <a:cs typeface="Calibri"/>
                <a:sym typeface="Calibri"/>
              </a:rPr>
              <a:t>Sus </a:t>
            </a:r>
            <a:r>
              <a:rPr b="1" i="0" lang="es-ES" sz="2800" u="none" cap="none" strike="noStrike">
                <a:solidFill>
                  <a:srgbClr val="17365D"/>
                </a:solidFill>
                <a:latin typeface="Calibri"/>
                <a:ea typeface="Calibri"/>
                <a:cs typeface="Calibri"/>
                <a:sym typeface="Calibri"/>
              </a:rPr>
              <a:t>beneficios</a:t>
            </a:r>
            <a:r>
              <a:rPr b="1" i="0" lang="es-ES" sz="2800" u="none" cap="none" strike="noStrike">
                <a:solidFill>
                  <a:srgbClr val="0F243E"/>
                </a:solidFill>
                <a:latin typeface="Calibri"/>
                <a:ea typeface="Calibri"/>
                <a:cs typeface="Calibri"/>
                <a:sym typeface="Calibri"/>
              </a:rPr>
              <a:t> son: </a:t>
            </a:r>
            <a:endParaRPr b="1" sz="2800">
              <a:solidFill>
                <a:srgbClr val="0F243E"/>
              </a:solidFill>
              <a:latin typeface="Calibri"/>
              <a:ea typeface="Calibri"/>
              <a:cs typeface="Calibri"/>
              <a:sym typeface="Calibri"/>
            </a:endParaRPr>
          </a:p>
        </p:txBody>
      </p:sp>
      <p:pic>
        <p:nvPicPr>
          <p:cNvPr id="185" name="Google Shape;185;p29"/>
          <p:cNvPicPr preferRelativeResize="0"/>
          <p:nvPr/>
        </p:nvPicPr>
        <p:blipFill rotWithShape="1">
          <a:blip r:embed="rId3">
            <a:alphaModFix/>
          </a:blip>
          <a:srcRect b="0" l="0" r="0" t="0"/>
          <a:stretch/>
        </p:blipFill>
        <p:spPr>
          <a:xfrm>
            <a:off x="1775350" y="2005088"/>
            <a:ext cx="5450639" cy="37712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sp>
        <p:nvSpPr>
          <p:cNvPr id="192" name="Google Shape;192;p30"/>
          <p:cNvSpPr/>
          <p:nvPr/>
        </p:nvSpPr>
        <p:spPr>
          <a:xfrm>
            <a:off x="1278943" y="1237113"/>
            <a:ext cx="661612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800">
                <a:solidFill>
                  <a:srgbClr val="17365D"/>
                </a:solidFill>
                <a:latin typeface="Calibri"/>
                <a:ea typeface="Calibri"/>
                <a:cs typeface="Calibri"/>
                <a:sym typeface="Calibri"/>
              </a:rPr>
              <a:t>Creación de un Procedimiento Almacenado</a:t>
            </a:r>
            <a:r>
              <a:rPr lang="es-ES" sz="2800">
                <a:solidFill>
                  <a:srgbClr val="17365D"/>
                </a:solidFill>
                <a:latin typeface="Calibri"/>
                <a:ea typeface="Calibri"/>
                <a:cs typeface="Calibri"/>
                <a:sym typeface="Calibri"/>
              </a:rPr>
              <a:t> </a:t>
            </a:r>
            <a:endParaRPr/>
          </a:p>
        </p:txBody>
      </p:sp>
      <p:pic>
        <p:nvPicPr>
          <p:cNvPr id="193" name="Google Shape;193;p30"/>
          <p:cNvPicPr preferRelativeResize="0"/>
          <p:nvPr/>
        </p:nvPicPr>
        <p:blipFill rotWithShape="1">
          <a:blip r:embed="rId3">
            <a:alphaModFix/>
          </a:blip>
          <a:srcRect b="0" l="0" r="0" t="0"/>
          <a:stretch/>
        </p:blipFill>
        <p:spPr>
          <a:xfrm>
            <a:off x="1102776" y="2173601"/>
            <a:ext cx="6938450" cy="3730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1"/>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pic>
        <p:nvPicPr>
          <p:cNvPr id="200" name="Google Shape;200;p31"/>
          <p:cNvPicPr preferRelativeResize="0"/>
          <p:nvPr/>
        </p:nvPicPr>
        <p:blipFill rotWithShape="1">
          <a:blip r:embed="rId3">
            <a:alphaModFix/>
          </a:blip>
          <a:srcRect b="0" l="0" r="0" t="0"/>
          <a:stretch/>
        </p:blipFill>
        <p:spPr>
          <a:xfrm>
            <a:off x="1048214" y="2163337"/>
            <a:ext cx="7092176" cy="29885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2"/>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sp>
        <p:nvSpPr>
          <p:cNvPr id="206" name="Google Shape;206;p32"/>
          <p:cNvSpPr/>
          <p:nvPr/>
        </p:nvSpPr>
        <p:spPr>
          <a:xfrm>
            <a:off x="624467" y="1497446"/>
            <a:ext cx="7939669" cy="4338624"/>
          </a:xfrm>
          <a:prstGeom prst="rect">
            <a:avLst/>
          </a:prstGeom>
          <a:noFill/>
          <a:ln>
            <a:noFill/>
          </a:ln>
        </p:spPr>
        <p:txBody>
          <a:bodyPr anchorCtr="0" anchor="t" bIns="45700" lIns="91425" spcFirstLastPara="1" rIns="91425" wrap="square" tIns="45700">
            <a:noAutofit/>
          </a:bodyPr>
          <a:lstStyle/>
          <a:p>
            <a:pPr indent="-457200" lvl="0" marL="457200" marR="0" rtl="0" algn="just">
              <a:lnSpc>
                <a:spcPct val="115000"/>
              </a:lnSpc>
              <a:spcBef>
                <a:spcPts val="0"/>
              </a:spcBef>
              <a:spcAft>
                <a:spcPts val="0"/>
              </a:spcAft>
              <a:buNone/>
            </a:pPr>
            <a:r>
              <a:rPr lang="es-ES" sz="2400">
                <a:solidFill>
                  <a:srgbClr val="0F243E"/>
                </a:solidFill>
                <a:latin typeface="Calibri"/>
                <a:ea typeface="Calibri"/>
                <a:cs typeface="Calibri"/>
                <a:sym typeface="Calibri"/>
              </a:rPr>
              <a:t>En la sintaxis:</a:t>
            </a:r>
            <a:endParaRPr sz="2400">
              <a:solidFill>
                <a:srgbClr val="0F243E"/>
              </a:solidFill>
              <a:latin typeface="Calibri"/>
              <a:ea typeface="Calibri"/>
              <a:cs typeface="Calibri"/>
              <a:sym typeface="Calibri"/>
            </a:endParaRPr>
          </a:p>
          <a:p>
            <a:pPr indent="-342900" lvl="0" marL="342900" marR="0" rtl="0" algn="just">
              <a:spcBef>
                <a:spcPts val="1000"/>
              </a:spcBef>
              <a:spcAft>
                <a:spcPts val="0"/>
              </a:spcAft>
              <a:buClr>
                <a:srgbClr val="0F243E"/>
              </a:buClr>
              <a:buSzPts val="2400"/>
              <a:buFont typeface="Arial"/>
              <a:buChar char="●"/>
            </a:pPr>
            <a:r>
              <a:rPr lang="es-ES" sz="2400">
                <a:solidFill>
                  <a:srgbClr val="0F243E"/>
                </a:solidFill>
                <a:latin typeface="Calibri"/>
                <a:ea typeface="Calibri"/>
                <a:cs typeface="Calibri"/>
                <a:sym typeface="Calibri"/>
              </a:rPr>
              <a:t>nombre_procedimiento: Es el nombre del procedimiento a ser creado.</a:t>
            </a:r>
            <a:endParaRPr sz="2400">
              <a:solidFill>
                <a:srgbClr val="0F243E"/>
              </a:solidFill>
              <a:latin typeface="Calibri"/>
              <a:ea typeface="Calibri"/>
              <a:cs typeface="Calibri"/>
              <a:sym typeface="Calibri"/>
            </a:endParaRPr>
          </a:p>
          <a:p>
            <a:pPr indent="-342900" lvl="0" marL="342900" marR="0" rtl="0" algn="just">
              <a:spcBef>
                <a:spcPts val="0"/>
              </a:spcBef>
              <a:spcAft>
                <a:spcPts val="0"/>
              </a:spcAft>
              <a:buClr>
                <a:srgbClr val="0F243E"/>
              </a:buClr>
              <a:buSzPts val="2400"/>
              <a:buFont typeface="Arial"/>
              <a:buChar char="●"/>
            </a:pPr>
            <a:r>
              <a:rPr lang="es-ES" sz="2400">
                <a:solidFill>
                  <a:srgbClr val="0F243E"/>
                </a:solidFill>
                <a:latin typeface="Calibri"/>
                <a:ea typeface="Calibri"/>
                <a:cs typeface="Calibri"/>
                <a:sym typeface="Calibri"/>
              </a:rPr>
              <a:t>parámetro: es el nombre que se le da al parámetro del procedimiento. Se pueden tener más de un parámetro separados por coma.</a:t>
            </a:r>
            <a:endParaRPr sz="2400">
              <a:solidFill>
                <a:srgbClr val="0F243E"/>
              </a:solidFill>
              <a:latin typeface="Calibri"/>
              <a:ea typeface="Calibri"/>
              <a:cs typeface="Calibri"/>
              <a:sym typeface="Calibri"/>
            </a:endParaRPr>
          </a:p>
          <a:p>
            <a:pPr indent="-342900" lvl="0" marL="342900" marR="0" rtl="0" algn="just">
              <a:spcBef>
                <a:spcPts val="0"/>
              </a:spcBef>
              <a:spcAft>
                <a:spcPts val="0"/>
              </a:spcAft>
              <a:buClr>
                <a:srgbClr val="0F243E"/>
              </a:buClr>
              <a:buSzPts val="2400"/>
              <a:buFont typeface="Arial"/>
              <a:buChar char="●"/>
            </a:pPr>
            <a:r>
              <a:rPr lang="es-ES" sz="2400">
                <a:solidFill>
                  <a:srgbClr val="0F243E"/>
                </a:solidFill>
                <a:latin typeface="Calibri"/>
                <a:ea typeface="Calibri"/>
                <a:cs typeface="Calibri"/>
                <a:sym typeface="Calibri"/>
              </a:rPr>
              <a:t>modo: Define con es usado un parámetro: IN (defecto), OUT o IN OUT.</a:t>
            </a:r>
            <a:endParaRPr sz="2400">
              <a:solidFill>
                <a:srgbClr val="0F243E"/>
              </a:solidFill>
              <a:latin typeface="Calibri"/>
              <a:ea typeface="Calibri"/>
              <a:cs typeface="Calibri"/>
              <a:sym typeface="Calibri"/>
            </a:endParaRPr>
          </a:p>
          <a:p>
            <a:pPr indent="-342900" lvl="0" marL="342900" marR="0" rtl="0" algn="just">
              <a:spcBef>
                <a:spcPts val="0"/>
              </a:spcBef>
              <a:spcAft>
                <a:spcPts val="0"/>
              </a:spcAft>
              <a:buClr>
                <a:srgbClr val="0F243E"/>
              </a:buClr>
              <a:buSzPts val="2400"/>
              <a:buFont typeface="Arial"/>
              <a:buChar char="●"/>
            </a:pPr>
            <a:r>
              <a:rPr lang="es-ES" sz="2400">
                <a:solidFill>
                  <a:srgbClr val="0F243E"/>
                </a:solidFill>
                <a:latin typeface="Calibri"/>
                <a:ea typeface="Calibri"/>
                <a:cs typeface="Calibri"/>
                <a:sym typeface="Calibri"/>
              </a:rPr>
              <a:t>tipo_dato: Es el tipo de dato asociado al parámetro. No se indica el tamaño en forma explícita a menos que se utilice el atributo %TYPE.</a:t>
            </a:r>
            <a:endParaRPr sz="2400">
              <a:solidFill>
                <a:srgbClr val="0F243E"/>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3"/>
          <p:cNvSpPr txBox="1"/>
          <p:nvPr/>
        </p:nvSpPr>
        <p:spPr>
          <a:xfrm>
            <a:off x="3746809" y="423747"/>
            <a:ext cx="5018050"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Calibri"/>
                <a:ea typeface="Calibri"/>
                <a:cs typeface="Calibri"/>
                <a:sym typeface="Calibri"/>
              </a:rPr>
              <a:t>Creando procedimientos almacenados </a:t>
            </a:r>
            <a:endParaRPr b="1" sz="2000">
              <a:solidFill>
                <a:schemeClr val="lt1"/>
              </a:solidFill>
              <a:latin typeface="Calibri"/>
              <a:ea typeface="Calibri"/>
              <a:cs typeface="Calibri"/>
              <a:sym typeface="Calibri"/>
            </a:endParaRPr>
          </a:p>
        </p:txBody>
      </p:sp>
      <p:sp>
        <p:nvSpPr>
          <p:cNvPr id="213" name="Google Shape;213;p33"/>
          <p:cNvSpPr/>
          <p:nvPr/>
        </p:nvSpPr>
        <p:spPr>
          <a:xfrm>
            <a:off x="606636" y="1701162"/>
            <a:ext cx="58704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800">
                <a:solidFill>
                  <a:srgbClr val="17365D"/>
                </a:solidFill>
                <a:latin typeface="Calibri"/>
                <a:ea typeface="Calibri"/>
                <a:cs typeface="Calibri"/>
                <a:sym typeface="Calibri"/>
              </a:rPr>
              <a:t>Creando un Procedimiento (ejemplo)</a:t>
            </a:r>
            <a:endParaRPr sz="2800">
              <a:solidFill>
                <a:srgbClr val="17365D"/>
              </a:solidFill>
              <a:latin typeface="Calibri"/>
              <a:ea typeface="Calibri"/>
              <a:cs typeface="Calibri"/>
              <a:sym typeface="Calibri"/>
            </a:endParaRPr>
          </a:p>
        </p:txBody>
      </p:sp>
      <p:pic>
        <p:nvPicPr>
          <p:cNvPr id="214" name="Google Shape;214;p33"/>
          <p:cNvPicPr preferRelativeResize="0"/>
          <p:nvPr/>
        </p:nvPicPr>
        <p:blipFill rotWithShape="1">
          <a:blip r:embed="rId3">
            <a:alphaModFix/>
          </a:blip>
          <a:srcRect b="0" l="0" r="0" t="0"/>
          <a:stretch/>
        </p:blipFill>
        <p:spPr>
          <a:xfrm>
            <a:off x="1857238" y="2934000"/>
            <a:ext cx="6907600" cy="1440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